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9" r:id="rId3"/>
    <p:sldId id="260" r:id="rId4"/>
    <p:sldId id="263" r:id="rId5"/>
    <p:sldId id="264" r:id="rId6"/>
    <p:sldId id="265" r:id="rId7"/>
    <p:sldId id="267" r:id="rId8"/>
    <p:sldId id="268" r:id="rId9"/>
    <p:sldId id="261" r:id="rId10"/>
    <p:sldId id="275" r:id="rId11"/>
    <p:sldId id="276" r:id="rId12"/>
    <p:sldId id="262" r:id="rId13"/>
    <p:sldId id="269" r:id="rId14"/>
    <p:sldId id="270" r:id="rId15"/>
    <p:sldId id="278" r:id="rId16"/>
    <p:sldId id="277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uprecht, Thomas" initials="LT" lastIdx="1" clrIdx="0">
    <p:extLst>
      <p:ext uri="{19B8F6BF-5375-455C-9EA6-DF929625EA0E}">
        <p15:presenceInfo xmlns:p15="http://schemas.microsoft.com/office/powerpoint/2012/main" userId="S::T.Leuprecht@erkert.de::a5fe913f-1a83-4b9c-84f0-b0560f96798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5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162" y="4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4104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08T16:58:12.564" idx="1">
    <p:pos x="1538" y="2114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688EB-B06B-4160-B0F3-38172908E781}" type="datetimeFigureOut">
              <a:rPr lang="de-DE" smtClean="0"/>
              <a:t>09.03.2021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6EA00-AF20-4260-AC2C-A46C9A609B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883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4AA526-524F-480F-9CE5-05B1BD0B6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 baseline="0">
                <a:latin typeface="Arial Nova Cond" panose="020B0506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BF4E99A-5817-437D-917F-129E17C54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 Nova Cond" panose="020B0506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005528-92B1-4477-AA36-D16F6AF61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ova Cond" panose="020B0506020202020204" pitchFamily="34" charset="0"/>
              </a:defRPr>
            </a:lvl1pPr>
          </a:lstStyle>
          <a:p>
            <a:fld id="{0FD7065F-996E-46AE-A0FC-3402AAD93E90}" type="datetimeFigureOut">
              <a:rPr lang="de-DE" smtClean="0"/>
              <a:pPr/>
              <a:t>09.03.2021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39F503-5E90-4A29-947F-2D5D032BE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ova Cond" panose="020B0506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093F7B-48E3-4F8E-AB0A-06626C424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ova Cond" panose="020B0506020202020204" pitchFamily="34" charset="0"/>
              </a:defRPr>
            </a:lvl1pPr>
          </a:lstStyle>
          <a:p>
            <a:fld id="{4500E337-F912-458C-AA09-813D1B1788E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032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44AA1F-6949-43B4-A835-F7FCA123C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57BF1B2-230C-41F2-88D1-EF0782897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6CAB3C-33E3-4282-8201-9A9AA272A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7065F-996E-46AE-A0FC-3402AAD93E90}" type="datetimeFigureOut">
              <a:rPr lang="de-DE" smtClean="0"/>
              <a:t>09.03.2021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86AF45-919E-4D38-AAFB-1DAD26E8F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3870E2-25B6-4D8D-BF47-F2F8E4766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E337-F912-458C-AA09-813D1B1788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501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F6C29A4-DF0D-4633-8A3B-465D31188E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210C5F1-99E1-41D0-9B06-E65ED3D5D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F37EBC-18CC-4FFC-9169-F0EEF3676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7065F-996E-46AE-A0FC-3402AAD93E90}" type="datetimeFigureOut">
              <a:rPr lang="de-DE" smtClean="0"/>
              <a:t>09.03.2021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D4E96E-04C8-47F8-AB1A-3B75F4DB4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512473-2FAE-4C68-A5F0-799957B8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E337-F912-458C-AA09-813D1B1788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082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10">
            <a:extLst>
              <a:ext uri="{FF2B5EF4-FFF2-40B4-BE49-F238E27FC236}">
                <a16:creationId xmlns:a16="http://schemas.microsoft.com/office/drawing/2014/main" id="{D6E4A67D-FE0D-409E-8BB0-1341751E2B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6555"/>
            <a:ext cx="12192000" cy="6232979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7A61A49B-C4FD-4BEE-9CF8-43354789C338}"/>
              </a:ext>
            </a:extLst>
          </p:cNvPr>
          <p:cNvSpPr txBox="1"/>
          <p:nvPr userDrawn="1"/>
        </p:nvSpPr>
        <p:spPr>
          <a:xfrm>
            <a:off x="-9526" y="-333452"/>
            <a:ext cx="1371600" cy="630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1200" dirty="0">
              <a:latin typeface="Bahnschrift" panose="020B0502040204020203" pitchFamily="34" charset="0"/>
            </a:endParaRPr>
          </a:p>
          <a:p>
            <a:endParaRPr lang="de-DE" sz="1200" dirty="0">
              <a:latin typeface="Bahnschrift" panose="020B0502040204020203" pitchFamily="34" charset="0"/>
            </a:endParaRPr>
          </a:p>
          <a:p>
            <a:endParaRPr lang="de-DE" sz="1200" dirty="0">
              <a:latin typeface="Bahnschrift" panose="020B0502040204020203" pitchFamily="34" charset="0"/>
            </a:endParaRPr>
          </a:p>
          <a:p>
            <a:endParaRPr lang="de-DE" sz="1200" dirty="0">
              <a:latin typeface="Bahnschrift" panose="020B0502040204020203" pitchFamily="34" charset="0"/>
            </a:endParaRPr>
          </a:p>
          <a:p>
            <a:endParaRPr lang="de-DE" sz="1200" dirty="0">
              <a:latin typeface="Bahnschrift" panose="020B0502040204020203" pitchFamily="34" charset="0"/>
            </a:endParaRPr>
          </a:p>
          <a:p>
            <a:endParaRPr lang="de-DE" sz="1200" dirty="0">
              <a:solidFill>
                <a:srgbClr val="00B0F0"/>
              </a:solidFill>
              <a:latin typeface="Bahnschrift" panose="020B0502040204020203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97F3BA-A7D0-419F-A43E-56D964B11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50" y="1990302"/>
            <a:ext cx="2709295" cy="756000"/>
          </a:xfrm>
          <a:solidFill>
            <a:srgbClr val="00B0F0"/>
          </a:solidFill>
        </p:spPr>
        <p:txBody>
          <a:bodyPr>
            <a:noAutofit/>
          </a:bodyPr>
          <a:lstStyle>
            <a:lvl1pPr>
              <a:defRPr sz="6000">
                <a:solidFill>
                  <a:schemeClr val="bg1"/>
                </a:solidFill>
                <a:latin typeface="Arial Nova Cond" panose="020B0506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8A10C87-41C9-4C4D-9C18-1D62024EA0E8}"/>
              </a:ext>
            </a:extLst>
          </p:cNvPr>
          <p:cNvSpPr txBox="1"/>
          <p:nvPr userDrawn="1"/>
        </p:nvSpPr>
        <p:spPr>
          <a:xfrm>
            <a:off x="187779" y="5826054"/>
            <a:ext cx="1200422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1200" dirty="0">
              <a:latin typeface="Arial Nova Cond" panose="020B0506020202020204" pitchFamily="34" charset="0"/>
            </a:endParaRPr>
          </a:p>
          <a:p>
            <a:endParaRPr lang="de-DE" sz="1200" dirty="0">
              <a:latin typeface="Arial Nova Cond" panose="020B0506020202020204" pitchFamily="34" charset="0"/>
            </a:endParaRPr>
          </a:p>
          <a:p>
            <a:endParaRPr lang="de-DE" sz="1200" dirty="0">
              <a:latin typeface="Arial Nova Cond" panose="020B0506020202020204" pitchFamily="34" charset="0"/>
            </a:endParaRPr>
          </a:p>
          <a:p>
            <a:r>
              <a:rPr lang="de-DE" sz="1200" dirty="0">
                <a:solidFill>
                  <a:srgbClr val="00B0F0"/>
                </a:solidFill>
                <a:latin typeface="Arial Nova Cond" panose="020B0506020202020204" pitchFamily="34" charset="0"/>
              </a:rPr>
              <a:t>Thomas Leuprecht | IT-Dienstleistungen | 71560 Sulzbach/Murr | </a:t>
            </a:r>
            <a:r>
              <a:rPr lang="de-DE" sz="1200" u="none" dirty="0">
                <a:solidFill>
                  <a:srgbClr val="00B0F0"/>
                </a:solidFill>
                <a:latin typeface="Arial Nova Cond" panose="020B0506020202020204" pitchFamily="34" charset="0"/>
              </a:rPr>
              <a:t>info@leuprecht.de </a:t>
            </a:r>
            <a:r>
              <a:rPr lang="de-DE" sz="1200" dirty="0">
                <a:solidFill>
                  <a:srgbClr val="00B0F0"/>
                </a:solidFill>
                <a:latin typeface="Arial Nova Cond" panose="020B0506020202020204" pitchFamily="34" charset="0"/>
              </a:rPr>
              <a:t>| www.leuprecht.de</a:t>
            </a:r>
            <a:endParaRPr lang="de-DE" sz="1200" u="none" dirty="0">
              <a:solidFill>
                <a:srgbClr val="00B0F0"/>
              </a:solidFill>
              <a:latin typeface="Arial Nova Cond" panose="020B0506020202020204" pitchFamily="34" charset="0"/>
            </a:endParaRPr>
          </a:p>
          <a:p>
            <a:endParaRPr lang="de-DE" sz="1200" dirty="0">
              <a:solidFill>
                <a:srgbClr val="00B0F0"/>
              </a:solidFill>
              <a:latin typeface="Arial Nova Cond" panose="020B0506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6C1A75-230A-40A9-A0DE-19C15EA95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665" y="886666"/>
            <a:ext cx="6684269" cy="4351338"/>
          </a:xfrm>
        </p:spPr>
        <p:txBody>
          <a:bodyPr>
            <a:normAutofit/>
          </a:bodyPr>
          <a:lstStyle>
            <a:lvl1pPr>
              <a:defRPr sz="4400">
                <a:solidFill>
                  <a:srgbClr val="00B0F0"/>
                </a:solidFill>
                <a:latin typeface="Arial Nova Cond" panose="020B0506020202020204" pitchFamily="34" charset="0"/>
              </a:defRPr>
            </a:lvl1pPr>
            <a:lvl2pPr>
              <a:defRPr sz="4400">
                <a:solidFill>
                  <a:srgbClr val="00B0F0"/>
                </a:solidFill>
                <a:latin typeface="Bahnschrift Condensed" panose="020B0502040204020203" pitchFamily="34" charset="0"/>
              </a:defRPr>
            </a:lvl2pPr>
            <a:lvl3pPr>
              <a:defRPr sz="4400">
                <a:solidFill>
                  <a:srgbClr val="00B0F0"/>
                </a:solidFill>
                <a:latin typeface="Bahnschrift Condensed" panose="020B0502040204020203" pitchFamily="34" charset="0"/>
              </a:defRPr>
            </a:lvl3pPr>
            <a:lvl4pPr>
              <a:defRPr sz="4400">
                <a:solidFill>
                  <a:srgbClr val="00B0F0"/>
                </a:solidFill>
                <a:latin typeface="Bahnschrift Condensed" panose="020B0502040204020203" pitchFamily="34" charset="0"/>
              </a:defRPr>
            </a:lvl4pPr>
            <a:lvl5pPr>
              <a:defRPr sz="4400">
                <a:solidFill>
                  <a:srgbClr val="00B0F0"/>
                </a:solidFill>
                <a:latin typeface="Bahnschrift Condensed" panose="020B050204020402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7E084A1-F893-4CA8-B441-F938C4B779F1}"/>
              </a:ext>
            </a:extLst>
          </p:cNvPr>
          <p:cNvSpPr txBox="1"/>
          <p:nvPr userDrawn="1"/>
        </p:nvSpPr>
        <p:spPr>
          <a:xfrm>
            <a:off x="347156" y="1625274"/>
            <a:ext cx="2128941" cy="279296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Arial Nova Cond" panose="020B0506020202020204" pitchFamily="34" charset="0"/>
                <a:cs typeface="FrankRuehl" panose="020B0604020202020204" pitchFamily="34" charset="-79"/>
              </a:rPr>
              <a:t>MINI-PC CABLE-CADDY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F5183EB-58BC-47AC-98DF-EFF72C3E9B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493" y="6491225"/>
            <a:ext cx="2068066" cy="32758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0555F90-550E-4174-BB12-5A22E7A9A1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4070" y="16283"/>
            <a:ext cx="1275030" cy="36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3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A9E2FE-A73D-4055-A8B9-5656028E8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7B4BC-6E59-458B-B04A-6135BDF71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82E122-2E03-4CDC-9970-702FAC55E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7065F-996E-46AE-A0FC-3402AAD93E90}" type="datetimeFigureOut">
              <a:rPr lang="de-DE" smtClean="0"/>
              <a:t>09.03.2021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7496A4-2800-4307-9C30-58A2E6282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80334E-6C1E-4385-80E7-11930162D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E337-F912-458C-AA09-813D1B1788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359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FA5C96-BB4E-44DB-892D-645B75D8C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8ABF5D-247C-48AB-8D37-6A2C6071DF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BDDB0DA-9611-4A0A-BC7D-0B4CD7C89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BF0DE0-B1FB-4D55-9492-E884879AF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7065F-996E-46AE-A0FC-3402AAD93E90}" type="datetimeFigureOut">
              <a:rPr lang="de-DE" smtClean="0"/>
              <a:t>09.03.2021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A00F882-05BA-41C3-B169-E6450CAFB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CB4D335-4357-4709-A0A1-7A7B22A36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E337-F912-458C-AA09-813D1B1788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2349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96584E-CC08-45DF-8C8E-FC675DE32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D18F41-E045-4EF5-AD54-1B07BCB4B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3265FFB-DA8F-4FAD-BEA5-1CCCB550B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0EEF8C6-9166-404C-9CAD-89C057533C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34B17C2-49C0-444E-8426-F7EF2EAE3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AEE8BA8-34F0-4BA8-8A2E-0A4A9FEA0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7065F-996E-46AE-A0FC-3402AAD93E90}" type="datetimeFigureOut">
              <a:rPr lang="de-DE" smtClean="0"/>
              <a:t>09.03.2021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D833C7B-B7A4-45D3-A8A7-8F906B1E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8BD5D6A-DD64-43A6-B643-5630AD77D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E337-F912-458C-AA09-813D1B1788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254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7F7A-8EF7-4BF5-A79E-34BAC1C6F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7027D26-E14F-4657-8354-BF268B25B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7065F-996E-46AE-A0FC-3402AAD93E90}" type="datetimeFigureOut">
              <a:rPr lang="de-DE" smtClean="0"/>
              <a:t>09.03.2021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EF1B15F-89C2-4637-96D7-8F854E1B1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AA02854-E4C4-4601-A41D-1BB0A59F4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E337-F912-458C-AA09-813D1B1788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5811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EC7FE11-83A7-42E4-AEB8-010065EEF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7065F-996E-46AE-A0FC-3402AAD93E90}" type="datetimeFigureOut">
              <a:rPr lang="de-DE" smtClean="0"/>
              <a:t>09.03.2021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CAD0A0-EC48-4D0F-8700-E175FB5B8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7C14CD-F775-4BF0-B7FB-D0C489F6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E337-F912-458C-AA09-813D1B1788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01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AAA9B3-8A8E-40DC-B425-A9BD3ADB4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A34A31-D852-4CEE-BF22-FF1008E0F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3DC236E-947A-46D3-8781-84F4CDFCB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5BD56A9-2CD8-4A61-80C8-E82B34C95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7065F-996E-46AE-A0FC-3402AAD93E90}" type="datetimeFigureOut">
              <a:rPr lang="de-DE" smtClean="0"/>
              <a:t>09.03.2021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29429C0-4C45-418D-99FB-C630ACAD1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A085AE7-B721-46F6-8591-5836E880C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E337-F912-458C-AA09-813D1B1788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7221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4C269F-5968-4B99-A150-5DA1D6A6C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24D08D8-4A9F-4CEA-8448-85320BD9A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4FA9AA7-2142-4326-8F74-53011EC6B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1251D96-331C-4900-98A7-00E41DC3C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7065F-996E-46AE-A0FC-3402AAD93E90}" type="datetimeFigureOut">
              <a:rPr lang="de-DE" smtClean="0"/>
              <a:t>09.03.2021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0F3A9FF-1714-4F10-A039-15713E784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167B2E8-A194-4E80-B18E-DFD6D9AE0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E337-F912-458C-AA09-813D1B1788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747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E390128-F01D-499D-A762-358BEB96C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7C73954-FD52-4AA3-9B80-52B03F09B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3FAEDD-AEBC-467F-9409-B642D68997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7065F-996E-46AE-A0FC-3402AAD93E90}" type="datetimeFigureOut">
              <a:rPr lang="de-DE" smtClean="0"/>
              <a:t>09.03.2021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A151CF-B0A2-49C8-BCAF-619ADB600C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0FCABC-A236-4C04-87A4-5FE3A306C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0E337-F912-458C-AA09-813D1B1788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231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10">
            <a:extLst>
              <a:ext uri="{FF2B5EF4-FFF2-40B4-BE49-F238E27FC236}">
                <a16:creationId xmlns:a16="http://schemas.microsoft.com/office/drawing/2014/main" id="{DD1D602C-3E76-445B-A5FF-A682884B8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1875"/>
            <a:ext cx="12192000" cy="6232979"/>
          </a:xfr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1222783-361A-400A-96F8-545BA6EDBA85}"/>
              </a:ext>
            </a:extLst>
          </p:cNvPr>
          <p:cNvSpPr txBox="1"/>
          <p:nvPr/>
        </p:nvSpPr>
        <p:spPr>
          <a:xfrm>
            <a:off x="0" y="-333452"/>
            <a:ext cx="1371600" cy="630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1200" dirty="0">
              <a:latin typeface="Bahnschrift" panose="020B0502040204020203" pitchFamily="34" charset="0"/>
            </a:endParaRPr>
          </a:p>
          <a:p>
            <a:endParaRPr lang="de-DE" sz="1200" dirty="0">
              <a:latin typeface="Bahnschrift" panose="020B0502040204020203" pitchFamily="34" charset="0"/>
            </a:endParaRPr>
          </a:p>
          <a:p>
            <a:endParaRPr lang="de-DE" sz="1200" dirty="0">
              <a:latin typeface="Bahnschrift" panose="020B0502040204020203" pitchFamily="34" charset="0"/>
            </a:endParaRPr>
          </a:p>
          <a:p>
            <a:endParaRPr lang="de-DE" sz="1200" dirty="0">
              <a:latin typeface="Bahnschrift" panose="020B0502040204020203" pitchFamily="34" charset="0"/>
            </a:endParaRPr>
          </a:p>
          <a:p>
            <a:endParaRPr lang="de-DE" sz="1200" dirty="0">
              <a:latin typeface="Bahnschrift" panose="020B0502040204020203" pitchFamily="34" charset="0"/>
            </a:endParaRPr>
          </a:p>
          <a:p>
            <a:endParaRPr lang="de-DE" sz="1200" dirty="0">
              <a:solidFill>
                <a:srgbClr val="00B0F0"/>
              </a:solidFill>
              <a:latin typeface="Bahnschrift" panose="020B0502040204020203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429F07E-700B-4E73-87A2-B7E049964E60}"/>
              </a:ext>
            </a:extLst>
          </p:cNvPr>
          <p:cNvSpPr txBox="1"/>
          <p:nvPr/>
        </p:nvSpPr>
        <p:spPr>
          <a:xfrm>
            <a:off x="214726" y="4715649"/>
            <a:ext cx="11977274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1200" dirty="0">
              <a:latin typeface="Arial Nova Cond" panose="020B0506020202020204" pitchFamily="34" charset="0"/>
            </a:endParaRPr>
          </a:p>
          <a:p>
            <a:endParaRPr lang="de-DE" sz="1200" dirty="0">
              <a:latin typeface="Arial Nova Cond" panose="020B0506020202020204" pitchFamily="34" charset="0"/>
            </a:endParaRPr>
          </a:p>
          <a:p>
            <a:r>
              <a:rPr lang="de-DE" dirty="0">
                <a:latin typeface="Arial Nova Cond" panose="020B0506020202020204" pitchFamily="34" charset="0"/>
              </a:rPr>
              <a:t>Der Mini-PC Cable-Caddy ermöglicht wartungsfreundliche, optisch ansprechende Kombinationen aus Mini-PC und Monitor. Mini-PC Cable-Caddy: Mini-PC Halterung, Kabelorganisation, Entnahmesicherung</a:t>
            </a:r>
          </a:p>
          <a:p>
            <a:r>
              <a:rPr lang="de-DE" dirty="0">
                <a:latin typeface="Arial Nova Cond" panose="020B0506020202020204" pitchFamily="34" charset="0"/>
              </a:rPr>
              <a:t>Der zum Patent angemeldete Mini-PC Cable-Caddy aus robustem, pulverbeschichtetem Stahlblech vereint Monitore und Mini-</a:t>
            </a:r>
            <a:r>
              <a:rPr lang="de-DE" dirty="0" err="1">
                <a:latin typeface="Arial Nova Cond" panose="020B0506020202020204" pitchFamily="34" charset="0"/>
              </a:rPr>
              <a:t>PC's</a:t>
            </a:r>
            <a:r>
              <a:rPr lang="de-DE" dirty="0">
                <a:latin typeface="Arial Nova Cond" panose="020B0506020202020204" pitchFamily="34" charset="0"/>
              </a:rPr>
              <a:t> verschiedenster Hersteller zu einer wartungs- und pflegefreundlichen, optisch ansprechenden Einheit.</a:t>
            </a:r>
            <a:br>
              <a:rPr lang="de-DE" dirty="0">
                <a:latin typeface="Arial Nova Cond" panose="020B0506020202020204" pitchFamily="34" charset="0"/>
              </a:rPr>
            </a:br>
            <a:endParaRPr lang="de-DE" dirty="0">
              <a:latin typeface="Arial Nova Cond" panose="020B0506020202020204" pitchFamily="34" charset="0"/>
            </a:endParaRPr>
          </a:p>
          <a:p>
            <a:r>
              <a:rPr lang="de-DE" sz="1200" dirty="0">
                <a:solidFill>
                  <a:srgbClr val="00B0F0"/>
                </a:solidFill>
                <a:latin typeface="Arial Nova Cond" panose="020B0506020202020204" pitchFamily="34" charset="0"/>
              </a:rPr>
              <a:t>Thomas Leuprecht | 71560 Sulzbach/Murr | info@leuprecht.de | www.leuprecht.de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DFA5B5F-40E7-474E-9459-99E1FD138391}"/>
              </a:ext>
            </a:extLst>
          </p:cNvPr>
          <p:cNvSpPr txBox="1"/>
          <p:nvPr/>
        </p:nvSpPr>
        <p:spPr>
          <a:xfrm>
            <a:off x="303697" y="2273917"/>
            <a:ext cx="2184859" cy="279296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Arial Nova Cond" panose="020B0506020202020204" pitchFamily="34" charset="0"/>
                <a:cs typeface="FrankRuehl" panose="020B0604020202020204" pitchFamily="34" charset="-79"/>
              </a:rPr>
              <a:t>MINI-PC CABLE-CADDY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B6E2826-9E45-4CFB-9F65-C274F5DC1ADB}"/>
              </a:ext>
            </a:extLst>
          </p:cNvPr>
          <p:cNvSpPr txBox="1"/>
          <p:nvPr/>
        </p:nvSpPr>
        <p:spPr>
          <a:xfrm>
            <a:off x="303698" y="3440634"/>
            <a:ext cx="2075932" cy="7560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r>
              <a:rPr lang="de-DE" sz="6000" dirty="0">
                <a:solidFill>
                  <a:schemeClr val="bg1"/>
                </a:solidFill>
                <a:latin typeface="Arial Nova Cond" panose="020B0604020202020204" pitchFamily="34" charset="0"/>
                <a:cs typeface="FrankRuehl" panose="020B0604020202020204" pitchFamily="34" charset="-79"/>
              </a:rPr>
              <a:t>OHNE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651729C-9C9D-4567-9672-192DFCFF0E11}"/>
              </a:ext>
            </a:extLst>
          </p:cNvPr>
          <p:cNvSpPr txBox="1"/>
          <p:nvPr/>
        </p:nvSpPr>
        <p:spPr>
          <a:xfrm>
            <a:off x="303698" y="2615439"/>
            <a:ext cx="2763593" cy="7560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de-DE" sz="6000" dirty="0">
                <a:solidFill>
                  <a:schemeClr val="bg1"/>
                </a:solidFill>
                <a:latin typeface="Arial Nova Cond" panose="020B0506020202020204" pitchFamily="34" charset="0"/>
                <a:cs typeface="FrankRuehl" panose="020B0604020202020204" pitchFamily="34" charset="-79"/>
              </a:rPr>
              <a:t>MINI-PC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F64BAD5-1AE7-4A42-AC7A-07C4EF01C2B8}"/>
              </a:ext>
            </a:extLst>
          </p:cNvPr>
          <p:cNvSpPr txBox="1"/>
          <p:nvPr/>
        </p:nvSpPr>
        <p:spPr>
          <a:xfrm>
            <a:off x="301429" y="4265829"/>
            <a:ext cx="4736848" cy="7560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de-DE" sz="6000" dirty="0">
                <a:solidFill>
                  <a:schemeClr val="bg1"/>
                </a:solidFill>
                <a:latin typeface="Arial Nova Cond" panose="020B0506020202020204" pitchFamily="34" charset="0"/>
                <a:cs typeface="FrankRuehl" panose="020B0604020202020204" pitchFamily="34" charset="-79"/>
              </a:rPr>
              <a:t>KABELCHAOS</a:t>
            </a:r>
          </a:p>
        </p:txBody>
      </p:sp>
    </p:spTree>
    <p:extLst>
      <p:ext uri="{BB962C8B-B14F-4D97-AF65-F5344CB8AC3E}">
        <p14:creationId xmlns:p14="http://schemas.microsoft.com/office/powerpoint/2010/main" val="60785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38"/>
    </mc:Choice>
    <mc:Fallback xmlns="">
      <p:transition spd="slow" advTm="943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4E8177-B74D-43B5-AAEA-1A45D551C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51" y="1995122"/>
            <a:ext cx="3404674" cy="756000"/>
          </a:xfrm>
        </p:spPr>
        <p:txBody>
          <a:bodyPr/>
          <a:lstStyle/>
          <a:p>
            <a:r>
              <a:rPr lang="de-DE" dirty="0"/>
              <a:t>VARIANTE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24C178-AE11-4F83-B357-9F2EA05A0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4996" y="1000321"/>
            <a:ext cx="6684269" cy="4085303"/>
          </a:xfrm>
        </p:spPr>
        <p:txBody>
          <a:bodyPr>
            <a:noAutofit/>
          </a:bodyPr>
          <a:lstStyle/>
          <a:p>
            <a:r>
              <a:rPr lang="de-DE" dirty="0"/>
              <a:t>Optimal, wenn die direkte Montage auf dem Bildschirm möglich ist</a:t>
            </a:r>
          </a:p>
          <a:p>
            <a:r>
              <a:rPr lang="de-DE" dirty="0"/>
              <a:t>Oder in Verbindung mit einer Halterung für Mini-PCs des Monitorherstellers</a:t>
            </a:r>
          </a:p>
          <a:p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1C6DFFA-5221-4F03-9017-C8212E3F25AE}"/>
              </a:ext>
            </a:extLst>
          </p:cNvPr>
          <p:cNvSpPr txBox="1">
            <a:spLocks/>
          </p:cNvSpPr>
          <p:nvPr/>
        </p:nvSpPr>
        <p:spPr>
          <a:xfrm>
            <a:off x="338652" y="2840698"/>
            <a:ext cx="1401850" cy="756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ahnschrift Condensed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SLIM</a:t>
            </a:r>
          </a:p>
        </p:txBody>
      </p:sp>
      <p:pic>
        <p:nvPicPr>
          <p:cNvPr id="6" name="Grafik 5" descr="Ein Bild, das schwarz enthält.&#10;&#10;Automatisch generierte Beschreibung">
            <a:extLst>
              <a:ext uri="{FF2B5EF4-FFF2-40B4-BE49-F238E27FC236}">
                <a16:creationId xmlns:a16="http://schemas.microsoft.com/office/drawing/2014/main" id="{A902C340-CBCC-4B31-87DC-6E13E2814F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651" y="4359065"/>
            <a:ext cx="1664174" cy="14531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007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79"/>
    </mc:Choice>
    <mc:Fallback xmlns="">
      <p:transition spd="slow" advTm="1407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4E8177-B74D-43B5-AAEA-1A45D551C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230" y="1995122"/>
            <a:ext cx="3452299" cy="756000"/>
          </a:xfrm>
        </p:spPr>
        <p:txBody>
          <a:bodyPr/>
          <a:lstStyle/>
          <a:p>
            <a:r>
              <a:rPr lang="de-DE" dirty="0"/>
              <a:t>VARIANTE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24C178-AE11-4F83-B357-9F2EA05A0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604" y="896311"/>
            <a:ext cx="6684269" cy="4085303"/>
          </a:xfrm>
        </p:spPr>
        <p:txBody>
          <a:bodyPr>
            <a:noAutofit/>
          </a:bodyPr>
          <a:lstStyle/>
          <a:p>
            <a:r>
              <a:rPr lang="de-DE" dirty="0"/>
              <a:t>Optimal, wenn keine VESA-Bohrungen frei sind</a:t>
            </a:r>
          </a:p>
          <a:p>
            <a:r>
              <a:rPr lang="de-DE" dirty="0"/>
              <a:t>z.B. Mini-PC Montage an einem Schwenkarm</a:t>
            </a:r>
          </a:p>
          <a:p>
            <a:r>
              <a:rPr lang="de-DE" dirty="0"/>
              <a:t>z.B. Mini-PC Montage an einem höhenverstellbaren Monitor</a:t>
            </a:r>
          </a:p>
          <a:p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1C6DFFA-5221-4F03-9017-C8212E3F25AE}"/>
              </a:ext>
            </a:extLst>
          </p:cNvPr>
          <p:cNvSpPr txBox="1">
            <a:spLocks/>
          </p:cNvSpPr>
          <p:nvPr/>
        </p:nvSpPr>
        <p:spPr>
          <a:xfrm>
            <a:off x="342232" y="2840698"/>
            <a:ext cx="3814248" cy="756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ahnschrift Condensed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de-DE" dirty="0">
                <a:latin typeface="Arial Nova Cond" panose="020B0506020202020204" pitchFamily="34" charset="0"/>
              </a:rPr>
              <a:t>VESA-VESA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4D3D892-5C51-443A-82B4-C55236151F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127" y="4106879"/>
            <a:ext cx="2579311" cy="16923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37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79"/>
    </mc:Choice>
    <mc:Fallback xmlns="">
      <p:transition spd="slow" advTm="1407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4E8177-B74D-43B5-AAEA-1A45D551C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61" y="1995122"/>
            <a:ext cx="3385624" cy="756000"/>
          </a:xfrm>
        </p:spPr>
        <p:txBody>
          <a:bodyPr/>
          <a:lstStyle/>
          <a:p>
            <a:r>
              <a:rPr lang="de-DE" dirty="0"/>
              <a:t>BEISPIELE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A3C39107-CD44-4CA0-9106-FBF4DAE2747C}"/>
              </a:ext>
            </a:extLst>
          </p:cNvPr>
          <p:cNvSpPr txBox="1">
            <a:spLocks/>
          </p:cNvSpPr>
          <p:nvPr/>
        </p:nvSpPr>
        <p:spPr>
          <a:xfrm>
            <a:off x="340861" y="2778158"/>
            <a:ext cx="1394899" cy="756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ahnschrift Condensed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de-DE" dirty="0">
                <a:latin typeface="Arial Nova Cond" panose="020B0506020202020204" pitchFamily="34" charset="0"/>
              </a:rPr>
              <a:t>MIT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901E861-CD3E-45C6-8D6A-41D2289F0BB4}"/>
              </a:ext>
            </a:extLst>
          </p:cNvPr>
          <p:cNvSpPr txBox="1">
            <a:spLocks/>
          </p:cNvSpPr>
          <p:nvPr/>
        </p:nvSpPr>
        <p:spPr>
          <a:xfrm>
            <a:off x="340859" y="3572789"/>
            <a:ext cx="4776276" cy="756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ahnschrift Condensed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de-DE" dirty="0">
                <a:latin typeface="Arial Nova Cond" panose="020B0506020202020204" pitchFamily="34" charset="0"/>
              </a:rPr>
              <a:t>CABLE-CADDY</a:t>
            </a:r>
          </a:p>
        </p:txBody>
      </p:sp>
      <p:pic>
        <p:nvPicPr>
          <p:cNvPr id="8" name="Inhaltsplatzhalter 7" descr="VARIANTE &quot;SLIM&quot;, Montage direkt auf dem Monitor">
            <a:extLst>
              <a:ext uri="{FF2B5EF4-FFF2-40B4-BE49-F238E27FC236}">
                <a16:creationId xmlns:a16="http://schemas.microsoft.com/office/drawing/2014/main" id="{221DA8A6-AAE0-4C43-A36B-3E9C4AB72DE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7768" y="575453"/>
            <a:ext cx="6472773" cy="4854580"/>
          </a:xfr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C23AA98-8171-40DA-8364-7AB6DD41DB7E}"/>
              </a:ext>
            </a:extLst>
          </p:cNvPr>
          <p:cNvSpPr txBox="1"/>
          <p:nvPr/>
        </p:nvSpPr>
        <p:spPr>
          <a:xfrm>
            <a:off x="5377768" y="5532009"/>
            <a:ext cx="6472773" cy="279296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Arial Nova Cond" panose="020B0506020202020204" pitchFamily="34" charset="0"/>
                <a:cs typeface="FrankRuehl" panose="020B0604020202020204" pitchFamily="34" charset="-79"/>
              </a:rPr>
              <a:t>VARIANTE SLIM: MONTAGE DIREKT AUF DEM MONITOR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45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13"/>
    </mc:Choice>
    <mc:Fallback xmlns="">
      <p:transition spd="slow" advTm="871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82E65FDE-780C-45CE-A10E-0A9FD91F7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61" y="1995122"/>
            <a:ext cx="3385624" cy="756000"/>
          </a:xfrm>
        </p:spPr>
        <p:txBody>
          <a:bodyPr/>
          <a:lstStyle/>
          <a:p>
            <a:r>
              <a:rPr lang="de-DE" dirty="0"/>
              <a:t>BEISPIELE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11F844C3-4DDA-49C8-A6A9-514404872AFF}"/>
              </a:ext>
            </a:extLst>
          </p:cNvPr>
          <p:cNvSpPr txBox="1">
            <a:spLocks/>
          </p:cNvSpPr>
          <p:nvPr/>
        </p:nvSpPr>
        <p:spPr>
          <a:xfrm>
            <a:off x="340861" y="2778158"/>
            <a:ext cx="1394899" cy="756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ahnschrift Condensed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de-DE" dirty="0">
                <a:latin typeface="Arial Nova Cond" panose="020B0506020202020204" pitchFamily="34" charset="0"/>
              </a:rPr>
              <a:t>MIT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D161A59D-D020-4DFC-89CB-7020249F992D}"/>
              </a:ext>
            </a:extLst>
          </p:cNvPr>
          <p:cNvSpPr txBox="1">
            <a:spLocks/>
          </p:cNvSpPr>
          <p:nvPr/>
        </p:nvSpPr>
        <p:spPr>
          <a:xfrm>
            <a:off x="340859" y="3572789"/>
            <a:ext cx="4776276" cy="756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ahnschrift Condensed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de-DE" dirty="0">
                <a:latin typeface="Arial Nova Cond" panose="020B0506020202020204" pitchFamily="34" charset="0"/>
              </a:rPr>
              <a:t>CABLE-CADDY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7356403-F58A-4652-A778-008A84DF03E4}"/>
              </a:ext>
            </a:extLst>
          </p:cNvPr>
          <p:cNvSpPr txBox="1"/>
          <p:nvPr/>
        </p:nvSpPr>
        <p:spPr>
          <a:xfrm>
            <a:off x="5377768" y="5538272"/>
            <a:ext cx="6472773" cy="279296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Arial Nova Cond" panose="020B0506020202020204" pitchFamily="34" charset="0"/>
                <a:cs typeface="FrankRuehl" panose="020B0604020202020204" pitchFamily="34" charset="-79"/>
              </a:rPr>
              <a:t>VARIANTE SLIM: MONTAGE AUF EINER HALTERUNG DES MONITORS</a:t>
            </a:r>
          </a:p>
        </p:txBody>
      </p:sp>
      <p:pic>
        <p:nvPicPr>
          <p:cNvPr id="5" name="Inhaltsplatzhalter 4" descr="Ein Bild, das Wand, Elektronik, drinnen, Kamera enthält.&#10;&#10;Automatisch generierte Beschreibung">
            <a:extLst>
              <a:ext uri="{FF2B5EF4-FFF2-40B4-BE49-F238E27FC236}">
                <a16:creationId xmlns:a16="http://schemas.microsoft.com/office/drawing/2014/main" id="{BE23BD0A-951E-4C0D-80E9-2A5B5C3785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7768" y="575453"/>
            <a:ext cx="6472773" cy="485458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668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63"/>
    </mc:Choice>
    <mc:Fallback xmlns="">
      <p:transition spd="slow" advTm="656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Text, drinnen, Boden, schwarz enthält.&#10;&#10;Automatisch generierte Beschreibung">
            <a:extLst>
              <a:ext uri="{FF2B5EF4-FFF2-40B4-BE49-F238E27FC236}">
                <a16:creationId xmlns:a16="http://schemas.microsoft.com/office/drawing/2014/main" id="{05B43D9C-0DD5-4CEF-A83D-FF78ED4445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7769" y="547135"/>
            <a:ext cx="6466056" cy="4925308"/>
          </a:xfr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4433155D-E7D9-4E76-B70D-1F7BA7EC2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61" y="1995122"/>
            <a:ext cx="3385624" cy="756000"/>
          </a:xfrm>
        </p:spPr>
        <p:txBody>
          <a:bodyPr/>
          <a:lstStyle/>
          <a:p>
            <a:r>
              <a:rPr lang="de-DE" dirty="0"/>
              <a:t>BEISPIELE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F977BC71-ABFA-46AE-8ED2-B8613A15D242}"/>
              </a:ext>
            </a:extLst>
          </p:cNvPr>
          <p:cNvSpPr txBox="1">
            <a:spLocks/>
          </p:cNvSpPr>
          <p:nvPr/>
        </p:nvSpPr>
        <p:spPr>
          <a:xfrm>
            <a:off x="340861" y="2778158"/>
            <a:ext cx="1394899" cy="756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ahnschrift Condensed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de-DE" dirty="0">
                <a:latin typeface="Arial Nova Cond" panose="020B0506020202020204" pitchFamily="34" charset="0"/>
              </a:rPr>
              <a:t>MIT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FFE1BD3-EB90-43E0-A63C-B0F785C54240}"/>
              </a:ext>
            </a:extLst>
          </p:cNvPr>
          <p:cNvSpPr txBox="1">
            <a:spLocks/>
          </p:cNvSpPr>
          <p:nvPr/>
        </p:nvSpPr>
        <p:spPr>
          <a:xfrm>
            <a:off x="340859" y="3572789"/>
            <a:ext cx="4776276" cy="756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ahnschrift Condensed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de-DE" dirty="0">
                <a:latin typeface="Arial Nova Cond" panose="020B0506020202020204" pitchFamily="34" charset="0"/>
              </a:rPr>
              <a:t>CABLE-CADDY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F311DDE-7AAA-47E1-B144-B5816FC5151A}"/>
              </a:ext>
            </a:extLst>
          </p:cNvPr>
          <p:cNvSpPr txBox="1"/>
          <p:nvPr/>
        </p:nvSpPr>
        <p:spPr>
          <a:xfrm>
            <a:off x="5377768" y="5538272"/>
            <a:ext cx="6472773" cy="279296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Arial Nova Cond" panose="020B0506020202020204" pitchFamily="34" charset="0"/>
                <a:cs typeface="FrankRuehl" panose="020B0604020202020204" pitchFamily="34" charset="-79"/>
              </a:rPr>
              <a:t>VARIANTE VESA-VESA: MONTAGE ZWISCHEN MONITOR UND FUSS</a:t>
            </a:r>
          </a:p>
        </p:txBody>
      </p:sp>
      <p:pic>
        <p:nvPicPr>
          <p:cNvPr id="3" name="Grafik 2" descr="Ein Bild, das drinnen enthält.&#10;&#10;Automatisch generierte Beschreibung">
            <a:extLst>
              <a:ext uri="{FF2B5EF4-FFF2-40B4-BE49-F238E27FC236}">
                <a16:creationId xmlns:a16="http://schemas.microsoft.com/office/drawing/2014/main" id="{60313145-A6AC-46FB-A7B5-2FBBB07E87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859" y="4494696"/>
            <a:ext cx="1288194" cy="977747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49F11B2-DD86-4400-9234-C855710AE1FF}"/>
              </a:ext>
            </a:extLst>
          </p:cNvPr>
          <p:cNvSpPr txBox="1"/>
          <p:nvPr/>
        </p:nvSpPr>
        <p:spPr>
          <a:xfrm>
            <a:off x="340860" y="5528945"/>
            <a:ext cx="1288194" cy="279296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/>
            <a:r>
              <a:rPr lang="de-DE" sz="900" dirty="0">
                <a:solidFill>
                  <a:schemeClr val="bg1"/>
                </a:solidFill>
                <a:latin typeface="Arial Nova Cond" panose="020B0506020202020204" pitchFamily="34" charset="0"/>
                <a:cs typeface="FrankRuehl" panose="020B0604020202020204" pitchFamily="34" charset="-79"/>
              </a:rPr>
              <a:t>ENTNAHMESICHERUNG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296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2"/>
    </mc:Choice>
    <mc:Fallback xmlns="">
      <p:transition spd="slow" advTm="599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2827CFE8-8D88-4AD4-89E8-1C2B7CF18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61" y="1995122"/>
            <a:ext cx="3385624" cy="756000"/>
          </a:xfrm>
        </p:spPr>
        <p:txBody>
          <a:bodyPr/>
          <a:lstStyle/>
          <a:p>
            <a:r>
              <a:rPr lang="de-DE" dirty="0"/>
              <a:t>BEISPIELE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88EC37D-D280-4C4D-BA7A-85DA854B116C}"/>
              </a:ext>
            </a:extLst>
          </p:cNvPr>
          <p:cNvSpPr txBox="1">
            <a:spLocks/>
          </p:cNvSpPr>
          <p:nvPr/>
        </p:nvSpPr>
        <p:spPr>
          <a:xfrm>
            <a:off x="340861" y="2778158"/>
            <a:ext cx="1394899" cy="756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ahnschrift Condensed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de-DE" dirty="0">
                <a:latin typeface="Arial Nova Cond" panose="020B0506020202020204" pitchFamily="34" charset="0"/>
              </a:rPr>
              <a:t>MIT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5461A89E-08F9-414D-B813-0E9F61048CC8}"/>
              </a:ext>
            </a:extLst>
          </p:cNvPr>
          <p:cNvSpPr txBox="1">
            <a:spLocks/>
          </p:cNvSpPr>
          <p:nvPr/>
        </p:nvSpPr>
        <p:spPr>
          <a:xfrm>
            <a:off x="340859" y="3572789"/>
            <a:ext cx="4776276" cy="756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ahnschrift Condensed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de-DE" dirty="0">
                <a:latin typeface="Arial Nova Cond" panose="020B0506020202020204" pitchFamily="34" charset="0"/>
              </a:rPr>
              <a:t>CABLE-CADDY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9219CAD-08D9-4B97-92F7-0869ED6435F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84405" y="5435387"/>
            <a:ext cx="5066734" cy="373584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0" indent="0" algn="ctr">
              <a:buNone/>
            </a:pPr>
            <a:r>
              <a:rPr lang="de-DE" sz="1600" dirty="0">
                <a:solidFill>
                  <a:schemeClr val="bg1"/>
                </a:solidFill>
                <a:latin typeface="Arial Nova Cond" panose="020B0506020202020204" pitchFamily="34" charset="0"/>
                <a:cs typeface="FrankRuehl" panose="020B0604020202020204" pitchFamily="34" charset="-79"/>
              </a:rPr>
              <a:t>VARIANTE VESA-VESA: MONTAGE MIT MONITORHALTER</a:t>
            </a:r>
          </a:p>
        </p:txBody>
      </p:sp>
      <p:pic>
        <p:nvPicPr>
          <p:cNvPr id="9" name="Grafik 8" descr="Ein Bild, das Text, drinnen, Wand, Elektronik enthält.&#10;&#10;Automatisch generierte Beschreibung">
            <a:extLst>
              <a:ext uri="{FF2B5EF4-FFF2-40B4-BE49-F238E27FC236}">
                <a16:creationId xmlns:a16="http://schemas.microsoft.com/office/drawing/2014/main" id="{A71B1FCB-8BD6-4E9E-A4C2-3A8F9FF5F0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4405" y="434587"/>
            <a:ext cx="5066734" cy="498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192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4E8177-B74D-43B5-AAEA-1A45D551C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46" y="1995122"/>
            <a:ext cx="2928424" cy="756000"/>
          </a:xfrm>
        </p:spPr>
        <p:txBody>
          <a:bodyPr/>
          <a:lstStyle/>
          <a:p>
            <a:r>
              <a:rPr lang="de-DE" dirty="0"/>
              <a:t>MINI-PC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24C178-AE11-4F83-B357-9F2EA05A0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526" y="2654930"/>
            <a:ext cx="6095764" cy="10763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6000" b="1" dirty="0"/>
              <a:t>www.leuprecht.de</a:t>
            </a:r>
          </a:p>
          <a:p>
            <a:pPr marL="0" indent="0">
              <a:buNone/>
            </a:pPr>
            <a:r>
              <a:rPr lang="de-DE" dirty="0"/>
              <a:t>      </a:t>
            </a:r>
          </a:p>
          <a:p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1C6DFFA-5221-4F03-9017-C8212E3F25AE}"/>
              </a:ext>
            </a:extLst>
          </p:cNvPr>
          <p:cNvSpPr txBox="1">
            <a:spLocks/>
          </p:cNvSpPr>
          <p:nvPr/>
        </p:nvSpPr>
        <p:spPr>
          <a:xfrm>
            <a:off x="349547" y="2840698"/>
            <a:ext cx="2118798" cy="756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ahnschrift Condensed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de-DE" dirty="0">
                <a:latin typeface="Arial Nova Cond" panose="020B0506020202020204" pitchFamily="34" charset="0"/>
              </a:rPr>
              <a:t>OHNE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6FEE0C5-7499-4DA9-BBEB-315B191D6228}"/>
              </a:ext>
            </a:extLst>
          </p:cNvPr>
          <p:cNvSpPr txBox="1">
            <a:spLocks/>
          </p:cNvSpPr>
          <p:nvPr/>
        </p:nvSpPr>
        <p:spPr>
          <a:xfrm>
            <a:off x="349546" y="3686274"/>
            <a:ext cx="4433373" cy="756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ahnschrift Condensed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de-DE" dirty="0">
                <a:latin typeface="Arial Nova Cond" panose="020B0506020202020204" pitchFamily="34" charset="0"/>
              </a:rPr>
              <a:t>KABELCHAOS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116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79"/>
    </mc:Choice>
    <mc:Fallback xmlns="">
      <p:transition spd="slow" advTm="1407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4E8177-B74D-43B5-AAEA-1A45D551C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231" y="1995122"/>
            <a:ext cx="3247670" cy="756000"/>
          </a:xfrm>
        </p:spPr>
        <p:txBody>
          <a:bodyPr/>
          <a:lstStyle/>
          <a:p>
            <a:r>
              <a:rPr lang="de-DE" dirty="0"/>
              <a:t>VORTEILE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24C178-AE11-4F83-B357-9F2EA05A0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8696" y="896084"/>
            <a:ext cx="6684269" cy="4351338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Geringster Platzverbrauch</a:t>
            </a:r>
          </a:p>
          <a:p>
            <a:r>
              <a:rPr lang="de-DE" dirty="0"/>
              <a:t>Hohe Leistung durch schnelle CPUs und SSDs</a:t>
            </a:r>
          </a:p>
          <a:p>
            <a:r>
              <a:rPr lang="de-DE" dirty="0"/>
              <a:t>Energieeinsparung bis zu 90%!</a:t>
            </a:r>
          </a:p>
          <a:p>
            <a:r>
              <a:rPr lang="de-DE" dirty="0"/>
              <a:t>Signifikante CO2-Reduzierung</a:t>
            </a:r>
          </a:p>
          <a:p>
            <a:r>
              <a:rPr lang="de-DE" dirty="0"/>
              <a:t>Niedriges Betriebsgeräusch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1C6DFFA-5221-4F03-9017-C8212E3F25AE}"/>
              </a:ext>
            </a:extLst>
          </p:cNvPr>
          <p:cNvSpPr txBox="1">
            <a:spLocks/>
          </p:cNvSpPr>
          <p:nvPr/>
        </p:nvSpPr>
        <p:spPr>
          <a:xfrm>
            <a:off x="342231" y="2840698"/>
            <a:ext cx="2916631" cy="756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ahnschrift Condensed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de-DE" dirty="0">
                <a:latin typeface="Arial Nova Cond" panose="020B0506020202020204" pitchFamily="34" charset="0"/>
              </a:rPr>
              <a:t>MINI-PC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25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84"/>
    </mc:Choice>
    <mc:Fallback xmlns="">
      <p:transition spd="slow" advTm="1328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4E8177-B74D-43B5-AAEA-1A45D551C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51" y="1995122"/>
            <a:ext cx="3728524" cy="756000"/>
          </a:xfrm>
        </p:spPr>
        <p:txBody>
          <a:bodyPr/>
          <a:lstStyle/>
          <a:p>
            <a:r>
              <a:rPr lang="de-DE" dirty="0"/>
              <a:t>NACHTEILE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24C178-AE11-4F83-B357-9F2EA05A0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224" y="252143"/>
            <a:ext cx="6068291" cy="4997958"/>
          </a:xfrm>
        </p:spPr>
        <p:txBody>
          <a:bodyPr>
            <a:noAutofit/>
          </a:bodyPr>
          <a:lstStyle/>
          <a:p>
            <a:r>
              <a:rPr lang="de-DE" dirty="0"/>
              <a:t>Kabelchaos rückt ins Sichtfeld des Betrachters</a:t>
            </a:r>
          </a:p>
          <a:p>
            <a:r>
              <a:rPr lang="de-DE" dirty="0"/>
              <a:t>Kein </a:t>
            </a:r>
            <a:r>
              <a:rPr lang="de-DE" dirty="0" err="1"/>
              <a:t>Verkabelungsystem</a:t>
            </a:r>
            <a:r>
              <a:rPr lang="de-DE" dirty="0"/>
              <a:t> im Markt erhältlich</a:t>
            </a:r>
          </a:p>
          <a:p>
            <a:r>
              <a:rPr lang="de-DE" dirty="0"/>
              <a:t>Problematische Anbringung auf der Monitorrückseite</a:t>
            </a:r>
          </a:p>
          <a:p>
            <a:r>
              <a:rPr lang="de-DE" dirty="0"/>
              <a:t>Kein Diebstahlschutz</a:t>
            </a:r>
          </a:p>
          <a:p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1C6DFFA-5221-4F03-9017-C8212E3F25AE}"/>
              </a:ext>
            </a:extLst>
          </p:cNvPr>
          <p:cNvSpPr txBox="1">
            <a:spLocks/>
          </p:cNvSpPr>
          <p:nvPr/>
        </p:nvSpPr>
        <p:spPr>
          <a:xfrm>
            <a:off x="338651" y="2840698"/>
            <a:ext cx="2824171" cy="756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ahnschrift Condensed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de-DE" dirty="0">
                <a:latin typeface="Arial Nova Cond" panose="020B0506020202020204" pitchFamily="34" charset="0"/>
              </a:rPr>
              <a:t>MINI-PC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619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79"/>
    </mc:Choice>
    <mc:Fallback xmlns="">
      <p:transition spd="slow" advTm="1407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4E8177-B74D-43B5-AAEA-1A45D551C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78" y="1963827"/>
            <a:ext cx="3001903" cy="756000"/>
          </a:xfrm>
        </p:spPr>
        <p:txBody>
          <a:bodyPr/>
          <a:lstStyle/>
          <a:p>
            <a:r>
              <a:rPr lang="de-DE" dirty="0"/>
              <a:t>NEGATIV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FAADFB7-FDDB-4ED1-A4D7-7D064DB4D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011" y="554392"/>
            <a:ext cx="6899011" cy="5174258"/>
          </a:xfr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E2E15B02-36F4-4F40-BE41-2BB9FBE9419F}"/>
              </a:ext>
            </a:extLst>
          </p:cNvPr>
          <p:cNvSpPr txBox="1">
            <a:spLocks/>
          </p:cNvSpPr>
          <p:nvPr/>
        </p:nvSpPr>
        <p:spPr>
          <a:xfrm>
            <a:off x="354978" y="2757258"/>
            <a:ext cx="3466361" cy="756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ahnschrift Condensed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de-DE" dirty="0">
                <a:latin typeface="Arial Nova Cond" panose="020B0506020202020204" pitchFamily="34" charset="0"/>
              </a:rPr>
              <a:t>BEISPIELE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3559BAC-4FBF-4FDF-9894-586D026507E7}"/>
              </a:ext>
            </a:extLst>
          </p:cNvPr>
          <p:cNvSpPr txBox="1">
            <a:spLocks/>
          </p:cNvSpPr>
          <p:nvPr/>
        </p:nvSpPr>
        <p:spPr>
          <a:xfrm>
            <a:off x="361562" y="3558851"/>
            <a:ext cx="4911205" cy="756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ahnschrift Condensed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de-DE" dirty="0">
                <a:latin typeface="Arial Nova Cond" panose="020B0506020202020204" pitchFamily="34" charset="0"/>
              </a:rPr>
              <a:t>VERKABELUNG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D28390C-350A-4B86-A10C-3EF76F3EECA1}"/>
              </a:ext>
            </a:extLst>
          </p:cNvPr>
          <p:cNvSpPr txBox="1"/>
          <p:nvPr/>
        </p:nvSpPr>
        <p:spPr>
          <a:xfrm>
            <a:off x="4938012" y="5538272"/>
            <a:ext cx="6912530" cy="279296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Arial Nova Cond" panose="020B0506020202020204" pitchFamily="34" charset="0"/>
                <a:cs typeface="FrankRuehl" panose="020B0604020202020204" pitchFamily="34" charset="-79"/>
              </a:rPr>
              <a:t>MÖBELHAUS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420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79"/>
    </mc:Choice>
    <mc:Fallback xmlns="">
      <p:transition spd="slow" advTm="777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002F8416-1EAB-4DDC-B0BB-DD2F3991DE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370769" y="1150763"/>
            <a:ext cx="5121010" cy="3840757"/>
          </a:xfr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3CBD72EE-DF25-445C-B016-2B8BF3714746}"/>
              </a:ext>
            </a:extLst>
          </p:cNvPr>
          <p:cNvSpPr txBox="1">
            <a:spLocks/>
          </p:cNvSpPr>
          <p:nvPr/>
        </p:nvSpPr>
        <p:spPr>
          <a:xfrm>
            <a:off x="354978" y="1963827"/>
            <a:ext cx="3001903" cy="756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 Nova Cond" panose="020B0506020202020204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NEGATIV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175ABD81-C12E-4908-930F-DAB0520E33B5}"/>
              </a:ext>
            </a:extLst>
          </p:cNvPr>
          <p:cNvSpPr txBox="1">
            <a:spLocks/>
          </p:cNvSpPr>
          <p:nvPr/>
        </p:nvSpPr>
        <p:spPr>
          <a:xfrm>
            <a:off x="354978" y="2757258"/>
            <a:ext cx="3466361" cy="756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ahnschrift Condensed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de-DE" dirty="0">
                <a:latin typeface="Arial Nova Cond" panose="020B0506020202020204" pitchFamily="34" charset="0"/>
              </a:rPr>
              <a:t>BEISPIELE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3E1F217A-0618-4D13-9DCD-14F30D997FF3}"/>
              </a:ext>
            </a:extLst>
          </p:cNvPr>
          <p:cNvSpPr txBox="1">
            <a:spLocks/>
          </p:cNvSpPr>
          <p:nvPr/>
        </p:nvSpPr>
        <p:spPr>
          <a:xfrm>
            <a:off x="361562" y="3558851"/>
            <a:ext cx="4911205" cy="756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ahnschrift Condensed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de-DE" dirty="0">
                <a:latin typeface="Arial Nova Cond" panose="020B0506020202020204" pitchFamily="34" charset="0"/>
              </a:rPr>
              <a:t>VERKABELUNG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1927AEB-9553-4CBF-B7DB-C22E9818F93D}"/>
              </a:ext>
            </a:extLst>
          </p:cNvPr>
          <p:cNvSpPr txBox="1"/>
          <p:nvPr/>
        </p:nvSpPr>
        <p:spPr>
          <a:xfrm>
            <a:off x="8009783" y="5538272"/>
            <a:ext cx="3840758" cy="279296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Arial Nova Cond" panose="020B0506020202020204" pitchFamily="34" charset="0"/>
                <a:cs typeface="FrankRuehl" panose="020B0604020202020204" pitchFamily="34" charset="-79"/>
              </a:rPr>
              <a:t>MÖBELHAUS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292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9"/>
    </mc:Choice>
    <mc:Fallback xmlns="">
      <p:transition spd="slow" advTm="541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BFEBCA1-ADE8-4642-BAF9-89BCA99875D1}"/>
              </a:ext>
            </a:extLst>
          </p:cNvPr>
          <p:cNvSpPr txBox="1">
            <a:spLocks/>
          </p:cNvSpPr>
          <p:nvPr/>
        </p:nvSpPr>
        <p:spPr>
          <a:xfrm>
            <a:off x="354978" y="1963827"/>
            <a:ext cx="3001903" cy="756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 Nova Cond" panose="020B0506020202020204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NEGATIV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D129368-8B74-452B-A12C-D4CFEE111B35}"/>
              </a:ext>
            </a:extLst>
          </p:cNvPr>
          <p:cNvSpPr txBox="1">
            <a:spLocks/>
          </p:cNvSpPr>
          <p:nvPr/>
        </p:nvSpPr>
        <p:spPr>
          <a:xfrm>
            <a:off x="354978" y="2757258"/>
            <a:ext cx="3466361" cy="756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ahnschrift Condensed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de-DE" dirty="0">
                <a:latin typeface="Arial Nova Cond" panose="020B0506020202020204" pitchFamily="34" charset="0"/>
              </a:rPr>
              <a:t>BEISPIELE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08F3BF7-49C2-494E-BE11-641F038D7C52}"/>
              </a:ext>
            </a:extLst>
          </p:cNvPr>
          <p:cNvSpPr txBox="1">
            <a:spLocks/>
          </p:cNvSpPr>
          <p:nvPr/>
        </p:nvSpPr>
        <p:spPr>
          <a:xfrm>
            <a:off x="361562" y="3558851"/>
            <a:ext cx="4911205" cy="756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ahnschrift Condensed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de-DE" dirty="0">
                <a:latin typeface="Arial Nova Cond" panose="020B0506020202020204" pitchFamily="34" charset="0"/>
              </a:rPr>
              <a:t>VERKABELUNG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34968C4-B514-49B0-954B-AC3BFE3A416C}"/>
              </a:ext>
            </a:extLst>
          </p:cNvPr>
          <p:cNvSpPr txBox="1"/>
          <p:nvPr/>
        </p:nvSpPr>
        <p:spPr>
          <a:xfrm>
            <a:off x="5284945" y="5538272"/>
            <a:ext cx="6565596" cy="279296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Arial Nova Cond" panose="020B0506020202020204" pitchFamily="34" charset="0"/>
                <a:cs typeface="FrankRuehl" panose="020B0604020202020204" pitchFamily="34" charset="-79"/>
              </a:rPr>
              <a:t>INDUSTRIE</a:t>
            </a:r>
          </a:p>
        </p:txBody>
      </p:sp>
      <p:pic>
        <p:nvPicPr>
          <p:cNvPr id="5" name="Inhaltsplatzhalter 4" descr="Ein Bild, das drinnen, Elektronik, Projektor enthält.&#10;&#10;Automatisch generierte Beschreibung">
            <a:extLst>
              <a:ext uri="{FF2B5EF4-FFF2-40B4-BE49-F238E27FC236}">
                <a16:creationId xmlns:a16="http://schemas.microsoft.com/office/drawing/2014/main" id="{52BD1A86-6F5F-46D2-9D50-985F35C277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945" y="556684"/>
            <a:ext cx="6564603" cy="49234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327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1"/>
    </mc:Choice>
    <mc:Fallback xmlns="">
      <p:transition spd="slow" advTm="518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BEAED194-F98A-4111-91E6-281986D6B8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0416" y="382244"/>
            <a:ext cx="4082548" cy="5443398"/>
          </a:xfr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F1772BCB-C301-4CD4-9269-96A9CAD1097C}"/>
              </a:ext>
            </a:extLst>
          </p:cNvPr>
          <p:cNvSpPr txBox="1">
            <a:spLocks/>
          </p:cNvSpPr>
          <p:nvPr/>
        </p:nvSpPr>
        <p:spPr>
          <a:xfrm>
            <a:off x="342452" y="1963827"/>
            <a:ext cx="3132268" cy="756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 Nova Cond" panose="020B0506020202020204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NEGATIV-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B3692DA-646C-464C-BD0C-9E3FBA666FF3}"/>
              </a:ext>
            </a:extLst>
          </p:cNvPr>
          <p:cNvSpPr txBox="1">
            <a:spLocks/>
          </p:cNvSpPr>
          <p:nvPr/>
        </p:nvSpPr>
        <p:spPr>
          <a:xfrm>
            <a:off x="342452" y="2757258"/>
            <a:ext cx="3466361" cy="756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ahnschrift Condensed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de-DE" dirty="0">
                <a:latin typeface="Arial Nova Cond" panose="020B0506020202020204" pitchFamily="34" charset="0"/>
              </a:rPr>
              <a:t>BEISPIELE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D95B80BD-7996-4919-B8F8-E275F26FC768}"/>
              </a:ext>
            </a:extLst>
          </p:cNvPr>
          <p:cNvSpPr txBox="1">
            <a:spLocks/>
          </p:cNvSpPr>
          <p:nvPr/>
        </p:nvSpPr>
        <p:spPr>
          <a:xfrm>
            <a:off x="349036" y="3558851"/>
            <a:ext cx="4911205" cy="756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ahnschrift Condensed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de-DE" dirty="0">
                <a:latin typeface="Arial Nova Cond" panose="020B0506020202020204" pitchFamily="34" charset="0"/>
              </a:rPr>
              <a:t>VERKABELUNG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E399320-9AAE-452A-8B4E-BEC795807CFA}"/>
              </a:ext>
            </a:extLst>
          </p:cNvPr>
          <p:cNvSpPr txBox="1"/>
          <p:nvPr/>
        </p:nvSpPr>
        <p:spPr>
          <a:xfrm>
            <a:off x="7760416" y="5546346"/>
            <a:ext cx="4082548" cy="279296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Arial Nova Cond" panose="020B0506020202020204" pitchFamily="34" charset="0"/>
                <a:cs typeface="FrankRuehl" panose="020B0604020202020204" pitchFamily="34" charset="-79"/>
              </a:rPr>
              <a:t>BÜRO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523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6"/>
    </mc:Choice>
    <mc:Fallback xmlns="">
      <p:transition spd="slow" advTm="640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421F7E07-6C30-47D6-A941-4BCDAA2E2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766" y="782638"/>
            <a:ext cx="5801782" cy="4351337"/>
          </a:xfr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F43106F7-9174-45FF-B91A-EB3F8D4EDE69}"/>
              </a:ext>
            </a:extLst>
          </p:cNvPr>
          <p:cNvSpPr txBox="1">
            <a:spLocks/>
          </p:cNvSpPr>
          <p:nvPr/>
        </p:nvSpPr>
        <p:spPr>
          <a:xfrm>
            <a:off x="348715" y="1963827"/>
            <a:ext cx="3140635" cy="756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 Nova Cond" panose="020B0506020202020204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NEGATIV-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68033860-CF95-4BFF-AEEC-2ECFC6A3E28B}"/>
              </a:ext>
            </a:extLst>
          </p:cNvPr>
          <p:cNvSpPr txBox="1">
            <a:spLocks/>
          </p:cNvSpPr>
          <p:nvPr/>
        </p:nvSpPr>
        <p:spPr>
          <a:xfrm>
            <a:off x="348715" y="2757258"/>
            <a:ext cx="3466361" cy="756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ahnschrift Condensed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de-DE" dirty="0">
                <a:latin typeface="Arial Nova Cond" panose="020B0506020202020204" pitchFamily="34" charset="0"/>
              </a:rPr>
              <a:t>BEISPIELE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1D68F89C-566D-4867-8282-0BAF842B7D96}"/>
              </a:ext>
            </a:extLst>
          </p:cNvPr>
          <p:cNvSpPr txBox="1">
            <a:spLocks/>
          </p:cNvSpPr>
          <p:nvPr/>
        </p:nvSpPr>
        <p:spPr>
          <a:xfrm>
            <a:off x="349036" y="3558851"/>
            <a:ext cx="4911205" cy="756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ahnschrift Condensed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de-DE" dirty="0">
                <a:latin typeface="Arial Nova Cond" panose="020B0506020202020204" pitchFamily="34" charset="0"/>
              </a:rPr>
              <a:t>VERKABELUNG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9D20ADE-DDBB-45AC-86E3-317D5EE70D69}"/>
              </a:ext>
            </a:extLst>
          </p:cNvPr>
          <p:cNvSpPr txBox="1"/>
          <p:nvPr/>
        </p:nvSpPr>
        <p:spPr>
          <a:xfrm>
            <a:off x="6047766" y="5544535"/>
            <a:ext cx="5801782" cy="279296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Arial Nova Cond" panose="020B0506020202020204" pitchFamily="34" charset="0"/>
                <a:cs typeface="FrankRuehl" panose="020B0604020202020204" pitchFamily="34" charset="-79"/>
              </a:rPr>
              <a:t>EMPFANG NEUES KRANKENHAUS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61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9"/>
    </mc:Choice>
    <mc:Fallback xmlns="">
      <p:transition spd="slow" advTm="546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4E8177-B74D-43B5-AAEA-1A45D551C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54" y="2847371"/>
            <a:ext cx="2912096" cy="841300"/>
          </a:xfrm>
        </p:spPr>
        <p:txBody>
          <a:bodyPr/>
          <a:lstStyle/>
          <a:p>
            <a:r>
              <a:rPr lang="de-DE" dirty="0"/>
              <a:t>LÖSUNG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24C178-AE11-4F83-B357-9F2EA05A0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941" y="1639070"/>
            <a:ext cx="6684269" cy="21899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8000" b="1" dirty="0"/>
              <a:t>MINI-PC CABLE-CADDY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2A40FF1-8D74-47D1-BE65-597195F26796}"/>
              </a:ext>
            </a:extLst>
          </p:cNvPr>
          <p:cNvSpPr txBox="1">
            <a:spLocks/>
          </p:cNvSpPr>
          <p:nvPr/>
        </p:nvSpPr>
        <p:spPr>
          <a:xfrm>
            <a:off x="354979" y="1959773"/>
            <a:ext cx="1254745" cy="8413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ahnschrift Condensed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de-DE" dirty="0">
                <a:latin typeface="Arial Nova Cond" panose="020B0506020202020204" pitchFamily="34" charset="0"/>
              </a:rPr>
              <a:t>DIE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035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96"/>
    </mc:Choice>
    <mc:Fallback xmlns="">
      <p:transition spd="slow" advTm="7096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9|2|1.9|2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3|3|2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3|3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3|3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3|3|2.7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Microsoft Office PowerPoint</Application>
  <PresentationFormat>Breitbild</PresentationFormat>
  <Paragraphs>80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Arial</vt:lpstr>
      <vt:lpstr>Arial Nova Cond</vt:lpstr>
      <vt:lpstr>Bahnschrift</vt:lpstr>
      <vt:lpstr>Bahnschrift Condensed</vt:lpstr>
      <vt:lpstr>Calibri</vt:lpstr>
      <vt:lpstr>Calibri Light</vt:lpstr>
      <vt:lpstr>Office</vt:lpstr>
      <vt:lpstr>PowerPoint-Präsentation</vt:lpstr>
      <vt:lpstr>VORTEILE</vt:lpstr>
      <vt:lpstr>NACHTEILE</vt:lpstr>
      <vt:lpstr>NEGATIV</vt:lpstr>
      <vt:lpstr>PowerPoint-Präsentation</vt:lpstr>
      <vt:lpstr>PowerPoint-Präsentation</vt:lpstr>
      <vt:lpstr>PowerPoint-Präsentation</vt:lpstr>
      <vt:lpstr>PowerPoint-Präsentation</vt:lpstr>
      <vt:lpstr>LÖSUNG</vt:lpstr>
      <vt:lpstr>VARIANTE</vt:lpstr>
      <vt:lpstr>VARIANTE</vt:lpstr>
      <vt:lpstr>BEISPIELE</vt:lpstr>
      <vt:lpstr>BEISPIELE</vt:lpstr>
      <vt:lpstr>BEISPIELE</vt:lpstr>
      <vt:lpstr>BEISPIELE</vt:lpstr>
      <vt:lpstr>MINI-PC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Leuprecht, Thomas</dc:creator>
  <cp:lastModifiedBy>Leuprecht, Thomas</cp:lastModifiedBy>
  <cp:revision>70</cp:revision>
  <dcterms:created xsi:type="dcterms:W3CDTF">2019-10-03T19:25:56Z</dcterms:created>
  <dcterms:modified xsi:type="dcterms:W3CDTF">2021-03-09T06:27:49Z</dcterms:modified>
</cp:coreProperties>
</file>